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315" r:id="rId3"/>
    <p:sldId id="295" r:id="rId4"/>
    <p:sldId id="287" r:id="rId5"/>
    <p:sldId id="288" r:id="rId6"/>
    <p:sldId id="299" r:id="rId7"/>
    <p:sldId id="289" r:id="rId8"/>
    <p:sldId id="300" r:id="rId9"/>
    <p:sldId id="290" r:id="rId10"/>
    <p:sldId id="293" r:id="rId11"/>
    <p:sldId id="294" r:id="rId12"/>
    <p:sldId id="303" r:id="rId13"/>
    <p:sldId id="297" r:id="rId14"/>
    <p:sldId id="274" r:id="rId15"/>
    <p:sldId id="276" r:id="rId16"/>
    <p:sldId id="277" r:id="rId17"/>
    <p:sldId id="268" r:id="rId18"/>
    <p:sldId id="282" r:id="rId19"/>
    <p:sldId id="279" r:id="rId20"/>
    <p:sldId id="265" r:id="rId21"/>
    <p:sldId id="256" r:id="rId22"/>
    <p:sldId id="319" r:id="rId23"/>
    <p:sldId id="257" r:id="rId24"/>
    <p:sldId id="259" r:id="rId25"/>
    <p:sldId id="261" r:id="rId26"/>
    <p:sldId id="298" r:id="rId27"/>
    <p:sldId id="267" r:id="rId28"/>
    <p:sldId id="266" r:id="rId29"/>
    <p:sldId id="320" r:id="rId30"/>
    <p:sldId id="272" r:id="rId31"/>
    <p:sldId id="316" r:id="rId32"/>
    <p:sldId id="306" r:id="rId33"/>
    <p:sldId id="313" r:id="rId34"/>
    <p:sldId id="285" r:id="rId35"/>
    <p:sldId id="292" r:id="rId36"/>
    <p:sldId id="310" r:id="rId37"/>
    <p:sldId id="31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975A0-B9EE-4118-AEE8-78C26E7D875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C5234-8251-4F2F-94E0-34FD62B5F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к отчету март 24\мероприятия безопасность в саду\o15598047378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16632"/>
            <a:ext cx="7772400" cy="86409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детский сад с.Преображенка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5886" y="5755069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3861048"/>
            <a:ext cx="27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(из опыта работы)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94116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Верхотурова О.В.</a:t>
            </a:r>
          </a:p>
          <a:p>
            <a:r>
              <a:rPr lang="ru-RU" dirty="0" smtClean="0"/>
              <a:t>Лаба З.Ю.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7839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тренировочной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эвакуации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872208"/>
            <a:ext cx="7499176" cy="3773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«О проведении тренировочной эвакуации»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-План проведения тренировки по эвакуации людей на случай пожара.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06859"/>
            <a:ext cx="4183599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" y="4572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Документы по антитеррористической защищенности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600200"/>
            <a:ext cx="748883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о назначении ответственного сотрудника за проведение мероприятий антитеррористической защищенности;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-Паспорт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антитеррористической защищенности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-Схема оповещения, эвакуации и порядок действий работников и иных лиц, находящихся на объекте в случае получения информации об угрозе совершения или совершении террористического акта, механизма его организации;</a:t>
            </a:r>
          </a:p>
          <a:p>
            <a:pPr marL="0" indent="0"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-План взаимодействия с территориальными органами безопасности;</a:t>
            </a:r>
          </a:p>
          <a:p>
            <a:pPr marL="0" indent="0"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-План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антитеррористической защищенности;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-План эвакуации работников, обучающихся и иных лиц, находящихся на объекте(территории), в случае получения информации об угрозе совершения террористического акта;</a:t>
            </a:r>
          </a:p>
          <a:p>
            <a:pPr marL="0" indent="0"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-Алгоритм действий персонала при совершении (угрозе совершения) преступления в формах вооруженного нападения, размещения взрывного устройства, захвата заложников, срабатывания на территории взрывного устройства, в том числе доставленного беспилотным летательным аппаратом;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внутриобъектовом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режиме в ДОУ и правила пропуска в здание и на территорию детского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59" y="0"/>
            <a:ext cx="915765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Инструкции и журналы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поступлении угрозы террористического акта в письменном виде;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поступлении угрозы террористического акта по телефону;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захвате террористами заложников;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пропускном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внутриобьектовом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режиме в здании и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-Журнал инструктажа по антитеррористической защищенности и гражданской обороне в образовательной организации.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824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32"/>
            <a:ext cx="9144000" cy="68235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69269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altLang="ru-RU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-образовательные мероприятия</a:t>
            </a:r>
            <a:r>
              <a:rPr lang="ru-RU" alt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187624" y="1577698"/>
            <a:ext cx="6624736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мероприятия  с воспитанниками, родителями  по безопасности и действиям в чрезвычайных ситуациях.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сотрудниками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строится на изучении нормативно-правовых документов, локальных актов, приказов по учреждению, инструкций по технике безопасности, должностных инструкций и обеспечении контроля  за исполнением данных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инструкций, проведении педсоветов, консультаций по безопасности в учреждении.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детского сада  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  парциальной образовательной программе «Азбука  безопасности» (модули «Ребенок и общество», «Ребенок и природа», Ребенок в быту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»); по плану мероприятий по предупреждению детского дорожно-транспортного травматизма, по плану противопожарных мероприятий.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 descr="clip_image002[1]"/>
          <p:cNvSpPr>
            <a:spLocks noChangeAspect="1" noChangeArrowheads="1"/>
          </p:cNvSpPr>
          <p:nvPr/>
        </p:nvSpPr>
        <p:spPr bwMode="auto">
          <a:xfrm>
            <a:off x="0" y="-2944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475656" y="3850312"/>
            <a:ext cx="59046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548680"/>
            <a:ext cx="498924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Выставка рисунков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«Безопасная дорога»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ЕТСКИЙ САД\Desktop\ПАПКА 2022\Праздник 2022-2023\Выставка рисунков Безопасная дорог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633981" y="1668341"/>
            <a:ext cx="5421288" cy="24371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90713" y="4493618"/>
            <a:ext cx="5364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Выставка рисунков </a:t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«Мой друг-светофор»</a:t>
            </a:r>
            <a:endParaRPr lang="ru-RU" sz="3200" dirty="0"/>
          </a:p>
        </p:txBody>
      </p:sp>
      <p:pic>
        <p:nvPicPr>
          <p:cNvPr id="6" name="Picture 2" descr="C:\Users\ДЕТСКИЙ САД\Desktop\ПАПКА 2022\Праздник 2022-2023\Выставка рисунков Мой друг-светоф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352948"/>
            <a:ext cx="2776060" cy="4281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Выставка семейных рисунков по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пожарной безопасности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«Хорошо-плохо»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ДЕТСКИЙ САД\Desktop\ПАПКА 2022\Праздник 2022-2023\Выставка семейных рисунков по пожарной безопасности Хорошо-плох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331640" y="2780928"/>
            <a:ext cx="6671670" cy="2602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859216" cy="106613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Соревнование «Школа безопасности»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ДЕТСКИЙ САД\Desktop\ПАПКА 2022\Праздник 2022-2023\23 февраля\IMG-20230208-WA0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1623543" cy="2162231"/>
          </a:xfrm>
          <a:prstGeom prst="rect">
            <a:avLst/>
          </a:prstGeom>
          <a:noFill/>
        </p:spPr>
      </p:pic>
      <p:pic>
        <p:nvPicPr>
          <p:cNvPr id="6147" name="Picture 3" descr="C:\Users\ДЕТСКИЙ САД\Desktop\ПАПКА 2022\Праздник 2022-2023\23 февраля\IMG-20230208-WA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196752"/>
            <a:ext cx="2589301" cy="19442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3284984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Познавательно-игровая программа «Служба 01»</a:t>
            </a:r>
            <a:endParaRPr lang="ru-RU" sz="2400" dirty="0"/>
          </a:p>
        </p:txBody>
      </p:sp>
      <p:pic>
        <p:nvPicPr>
          <p:cNvPr id="7" name="Picture 2" descr="F:\По годовому 2021-2022\Спорт.развл.Служба спасения-01\IMG_20220113_1336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89039"/>
            <a:ext cx="2293779" cy="2543829"/>
          </a:xfrm>
          <a:prstGeom prst="rect">
            <a:avLst/>
          </a:prstGeom>
          <a:noFill/>
        </p:spPr>
      </p:pic>
      <p:pic>
        <p:nvPicPr>
          <p:cNvPr id="8" name="Picture 3" descr="F:\По годовому 2021-2022\Спорт.развл.Служба спасения-01\IMG_20220113_1332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030" y="3789040"/>
            <a:ext cx="2270964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3693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Познавательно-игровой досуг «Путешествие в страну Безопасности»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113504" y="5334898"/>
            <a:ext cx="4355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ДЕТСКИЙ САД\Desktop\Мероприятия  2023-2024\Познавательно-игровой досуг Путешествие в страну Безопасности\IMG_20240122_1139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880"/>
            <a:ext cx="2300976" cy="273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ЕТСКИЙ САД\Desktop\Мероприятия  2023-2024\Познавательно-игровой досуг Путешествие в страну Безопасности\IMG_20240122_1244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060" y="2348880"/>
            <a:ext cx="2333372" cy="266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ЕТСКИЙ САД\Desktop\Мероприятия  2023-2024\Познавательно-игровой досуг Путешествие в страну Безопасности\IMG_20240122_1249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1521" y="1680707"/>
            <a:ext cx="3182193" cy="292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ДЕТСКИЙ САД\Desktop\Мероприятия  2023-2024\Познавательно-игровой досуг Путешествие в страну Безопасности\IMG_20240122_1250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149080"/>
            <a:ext cx="2521247" cy="21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Беседа «Правила поведения дома»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ДЕТСКИЙ САД\Desktop\ПАПКА  2023-2024\Праздники с 01.01.2023г\Профилактич.беседа Один дома\Профилактическая беседа Один дом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268760"/>
            <a:ext cx="2707183" cy="22043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3573016"/>
            <a:ext cx="2946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Единый  урок ОБЖ</a:t>
            </a:r>
            <a:endParaRPr lang="ru-RU" sz="2400" dirty="0"/>
          </a:p>
        </p:txBody>
      </p:sp>
      <p:pic>
        <p:nvPicPr>
          <p:cNvPr id="6" name="Picture 3" descr="C:\Users\ДЕТСКИЙ САД\Desktop\ПАПКА  2023-2024\Праздники с 01.01.2023г\Практич. занятие правила поведения при ЧС\IMG_20230301_154743.jpg"/>
          <p:cNvPicPr>
            <a:picLocks noChangeAspect="1" noChangeArrowheads="1"/>
          </p:cNvPicPr>
          <p:nvPr/>
        </p:nvPicPr>
        <p:blipFill>
          <a:blip r:embed="rId4" cstate="print"/>
          <a:srcRect l="17153" t="22844" r="23765" b="13699"/>
          <a:stretch>
            <a:fillRect/>
          </a:stretch>
        </p:blipFill>
        <p:spPr bwMode="auto">
          <a:xfrm>
            <a:off x="1475656" y="4077072"/>
            <a:ext cx="2468434" cy="1990673"/>
          </a:xfrm>
          <a:prstGeom prst="rect">
            <a:avLst/>
          </a:prstGeom>
          <a:noFill/>
        </p:spPr>
      </p:pic>
      <p:pic>
        <p:nvPicPr>
          <p:cNvPr id="8" name="Picture 2" descr="C:\Users\ДЕТСКИЙ САД\Desktop\ПАПКА  2023-2024\Праздники с 01.01.2023г\Практич. занятие правила поведения при ЧС\IMG-20230301-WA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77071"/>
            <a:ext cx="2733318" cy="2052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пешехода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ДЕТСКИЙ САД\Desktop\ПАПКА  2023-2024\Праздники с 01.01.2023г\День пешехода\IMG_20221222_1018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124744"/>
            <a:ext cx="1598187" cy="2128461"/>
          </a:xfrm>
          <a:prstGeom prst="rect">
            <a:avLst/>
          </a:prstGeom>
          <a:noFill/>
        </p:spPr>
      </p:pic>
      <p:pic>
        <p:nvPicPr>
          <p:cNvPr id="8195" name="Picture 3" descr="C:\Users\ДЕТСКИЙ САД\Desktop\ПАПКА  2023-2024\Праздники с 01.01.2023г\День пешехода\IMG_20221222_113351.jpg"/>
          <p:cNvPicPr>
            <a:picLocks noChangeAspect="1" noChangeArrowheads="1"/>
          </p:cNvPicPr>
          <p:nvPr/>
        </p:nvPicPr>
        <p:blipFill>
          <a:blip r:embed="rId4" cstate="print"/>
          <a:srcRect l="16646" t="22367" r="10527"/>
          <a:stretch>
            <a:fillRect/>
          </a:stretch>
        </p:blipFill>
        <p:spPr bwMode="auto">
          <a:xfrm>
            <a:off x="4499992" y="1124744"/>
            <a:ext cx="1920363" cy="20947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59832" y="3429000"/>
            <a:ext cx="3457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пожарной охраны</a:t>
            </a:r>
            <a:endParaRPr lang="ru-RU" sz="2400" dirty="0"/>
          </a:p>
        </p:txBody>
      </p:sp>
      <p:pic>
        <p:nvPicPr>
          <p:cNvPr id="7" name="Picture 2" descr="C:\Users\ДЕТСКИЙ САД\Desktop\ПАПКА  2023-2024\Праздники с 01.01.2023г\День пожар. охраны (в природной среде, на водных объектах)\IMG_20230412_1007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933056"/>
            <a:ext cx="1742203" cy="2320261"/>
          </a:xfrm>
          <a:prstGeom prst="rect">
            <a:avLst/>
          </a:prstGeom>
          <a:noFill/>
        </p:spPr>
      </p:pic>
      <p:pic>
        <p:nvPicPr>
          <p:cNvPr id="8" name="Picture 3" descr="C:\Users\ДЕТСКИЙ САД\Desktop\ПАПКА  2023-2024\Праздники с 01.01.2023г\День пожар. охраны (в природной среде, на водных объектах)\IMG_20230412_1012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005064"/>
            <a:ext cx="2759392" cy="2071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6" y="-20387"/>
            <a:ext cx="9129394" cy="6878387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620688"/>
            <a:ext cx="7571184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 целью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области детского сада является создание и обеспечение здоровых и безопасных условий, сохранение жизни и здоровья воспитанников в процессе воспитания и организованного отдыха, подготовка ребенка к безопасной жизни в окружающей среде.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нормативно-правовым актом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содержащим положение об обеспечение безопасности участников образовательного процесса является закон РФ «Об образовании», который в  п. З ч. З ст.32 устанавливает ответственность образовательного учреждения за жизнь и здоровье воспитанников и работников учреждения во время образовательного процесса.</a:t>
            </a:r>
          </a:p>
          <a:p>
            <a:pPr fontAlgn="base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безопасность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образовательного</a:t>
            </a:r>
          </a:p>
          <a:p>
            <a:pPr fontAlgn="base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(ДОУ) представляет собой состояние защищенности </a:t>
            </a:r>
          </a:p>
          <a:p>
            <a:pPr fontAlgn="base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реальных и прогнозируемых угроз социального, техногенного и</a:t>
            </a:r>
          </a:p>
          <a:p>
            <a:pPr fontAlgn="base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природного характера, обеспечивающее его безопасное</a:t>
            </a:r>
          </a:p>
          <a:p>
            <a:pPr fontAlgn="base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функционирование.</a:t>
            </a:r>
          </a:p>
          <a:p>
            <a:pPr fontAlgn="base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    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-main-pic" descr="&amp;Kcy;&amp;acy;&amp;rcy;&amp;tcy;&amp;icy;&amp;ncy;&amp;kcy;&amp;acy; 138 &amp;icy;&amp;zcy; 8549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2" y="4581128"/>
            <a:ext cx="2470150" cy="2276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52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безопасности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0" y="2924944"/>
            <a:ext cx="5554960" cy="32012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Дни пожарной безопасности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71600" y="4953799"/>
            <a:ext cx="7056784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ДЕТСКИЙ САД\Desktop\Мероприятия  2023-2024\Практ. занятия.по безопасности  дорожного движения\IMG_20231121_184241.jpg"/>
          <p:cNvPicPr/>
          <p:nvPr/>
        </p:nvPicPr>
        <p:blipFill>
          <a:blip r:embed="rId3" cstate="print"/>
          <a:srcRect r="9734"/>
          <a:stretch>
            <a:fillRect/>
          </a:stretch>
        </p:blipFill>
        <p:spPr bwMode="auto">
          <a:xfrm>
            <a:off x="4860032" y="1124744"/>
            <a:ext cx="2687217" cy="174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ЕТСКИЙ САД\Desktop\Мероприятия  2023-2024\Практ. занятия.по безопасности  дорожного движения\IMG_20231122_1412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124744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ЕТСКИЙ САД\Desktop\Мероприятия  2023-2024\Транспорт\IMG_20240131_100204.jpg"/>
          <p:cNvPicPr/>
          <p:nvPr/>
        </p:nvPicPr>
        <p:blipFill>
          <a:blip r:embed="rId5" cstate="print"/>
          <a:srcRect b="27879"/>
          <a:stretch>
            <a:fillRect/>
          </a:stretch>
        </p:blipFill>
        <p:spPr bwMode="auto">
          <a:xfrm>
            <a:off x="1907704" y="3356992"/>
            <a:ext cx="2074977" cy="188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ЕТСКИЙ САД\Desktop\Мероприятия  2023-2024\1ф\IMG_20240129_2050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356992"/>
            <a:ext cx="237700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ДЕТСКИЙ САД\Desktop\Мероприятия  2023-2024\1ф\IMG_20240131_1143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3671901" y="4329099"/>
            <a:ext cx="180019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ДЕТСКИЙ САД\Desktop\Новая папка\IMG-20230915-WA00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038326"/>
            <a:ext cx="4862312" cy="379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620688"/>
            <a:ext cx="8229600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Экскурсия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«Безопасность у реки»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безопасности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F:\фото с праздников\Сценарии и фото 2020-2021\Неделя безопасности\IMG_20210405_1109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0932" y="1273335"/>
            <a:ext cx="3450668" cy="2588001"/>
          </a:xfrm>
          <a:prstGeom prst="rect">
            <a:avLst/>
          </a:prstGeom>
          <a:noFill/>
        </p:spPr>
      </p:pic>
      <p:pic>
        <p:nvPicPr>
          <p:cNvPr id="31747" name="Picture 3" descr="F:\фото с праздников\Сценарии и фото 2020-2021\Неделя безопасности\IMG_20210406_114647.jpg"/>
          <p:cNvPicPr>
            <a:picLocks noChangeAspect="1" noChangeArrowheads="1"/>
          </p:cNvPicPr>
          <p:nvPr/>
        </p:nvPicPr>
        <p:blipFill rotWithShape="1">
          <a:blip r:embed="rId4" cstate="print"/>
          <a:srcRect t="18313" b="31763"/>
          <a:stretch/>
        </p:blipFill>
        <p:spPr bwMode="auto">
          <a:xfrm>
            <a:off x="4067944" y="3717032"/>
            <a:ext cx="4511244" cy="3002942"/>
          </a:xfrm>
          <a:prstGeom prst="rect">
            <a:avLst/>
          </a:prstGeom>
          <a:noFill/>
        </p:spPr>
      </p:pic>
      <p:pic>
        <p:nvPicPr>
          <p:cNvPr id="31748" name="Picture 4" descr="F:\фото с праздников\Сценарии и фото 2020-2021\Неделя безопасности\IMG_20210407_1015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487" y="1273335"/>
            <a:ext cx="3621288" cy="482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" y="55009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Неделя безопасности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дорожного движения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xn----7sbacsbch1b3agkndx.xn----7sbaagj0c0amvo.xn--p1ai/wp-content/uploads/2023/09/IMG-20230915-WA0077-300x2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700808"/>
            <a:ext cx="23762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xn----7sbacsbch1b3agkndx.xn----7sbaagj0c0amvo.xn--p1ai/wp-content/uploads/2023/09/IMG-20230915-WA0014-300x225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00808"/>
            <a:ext cx="21374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59632" y="3429000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Понедельник: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"Знакомство с улицей  и дорожным транспортом"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558924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Минутка безопасности "Дорожные знаки"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69"/>
          <a:stretch/>
        </p:blipFill>
        <p:spPr>
          <a:xfrm>
            <a:off x="5568575" y="4005064"/>
            <a:ext cx="1979965" cy="2097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77" y="4027605"/>
            <a:ext cx="2469182" cy="1854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4365104"/>
            <a:ext cx="518457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-юные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пешеходы»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«Разрезные знаки»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634"/>
          <a:stretch/>
        </p:blipFill>
        <p:spPr>
          <a:xfrm>
            <a:off x="755576" y="1268760"/>
            <a:ext cx="3398387" cy="291318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17" y="1268760"/>
            <a:ext cx="3931902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://xn----7sbacsbch1b3agkndx.xn----7sbaagj0c0amvo.xn--p1ai/wp-content/uploads/2023/09/IMG-20230918-WA0038-264x30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0688"/>
            <a:ext cx="20105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5061697"/>
            <a:ext cx="66247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видеороликов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сайта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опасностей», практическое занятие на улице «Правила поведения на дороге»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99" y="436977"/>
            <a:ext cx="2983066" cy="2239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12" y="2271104"/>
            <a:ext cx="3076482" cy="2310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36" y="2115934"/>
            <a:ext cx="2108590" cy="2811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41115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Пятиминутка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Светоотражающие элементы»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ДЕТСКИЙ САД\Desktop\Мероприятия  2023-2024\Практ. занятия.по безопасности  дорожного движения\IMG_20231122_1415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16832"/>
            <a:ext cx="351152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ЕТСКИЙ САД\Desktop\Мероприятия  2023-2024\Практ. занятия.по безопасности  дорожного движения\IMG_20231122_1419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6959" y="1916832"/>
            <a:ext cx="3505991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Профилактические занятия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  безопасности 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115616" y="5444643"/>
            <a:ext cx="69847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ДЕТСКИЙ САД\Desktop\Мероприятия  2023-2024\Профил. занятия по ПБ и безоп. повед. на водных объектах\IMG_20231024_1114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3231" y="1538717"/>
            <a:ext cx="3047438" cy="224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ЕТСКИЙ САД\Desktop\Мероприятия  2023-2024\Профил. занятия по ПБ и безоп. повед. на водных объектах\IMG_20231024_1116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567209"/>
            <a:ext cx="22322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ЕТСКИЙ САД\Desktop\Мероприятия  2023-2024\Профил. занятия по ПБ и безоп. повед. на водных объектах\IMG_20231024_1115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483" y="3681481"/>
            <a:ext cx="3744416" cy="284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F:\фото с праздников\Сценарии и фото 2020-2021\Неделя безопасности\IMG_20210413_10062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1087" y="3749670"/>
            <a:ext cx="3699164" cy="2776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дорожного движения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4221088"/>
            <a:ext cx="4258816" cy="19050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полицейским</a:t>
            </a:r>
            <a:endParaRPr lang="ru-RU" sz="2400" dirty="0"/>
          </a:p>
        </p:txBody>
      </p:sp>
      <p:pic>
        <p:nvPicPr>
          <p:cNvPr id="5" name="Рисунок 4" descr="C:\Users\ДЕТСКИЙ САД\Desktop\Мероприятия  2023-2024\Повторяем правила ПДД\IMG_20231225_1311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92696"/>
            <a:ext cx="338859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F:\фото с праздников\Сценарии и фото 2020-2021\Встреча с полицейским\IMG_20210414_114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429000"/>
            <a:ext cx="3456383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168" y="0"/>
            <a:ext cx="917016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0" y="460892"/>
            <a:ext cx="5760640" cy="4320480"/>
          </a:xfrm>
        </p:spPr>
      </p:pic>
      <p:pic>
        <p:nvPicPr>
          <p:cNvPr id="6" name="Picture 2" descr="F:\По годовому 2021-2022\Безопасность\IMG_20220512_135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222661"/>
            <a:ext cx="4003413" cy="366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492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633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49731" y="2850271"/>
            <a:ext cx="2304256" cy="11521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30779" y="4437735"/>
            <a:ext cx="2304256" cy="11521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43263" y="4940867"/>
            <a:ext cx="2304256" cy="11521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91861" y="2868742"/>
            <a:ext cx="2304256" cy="11521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7265" y="2834124"/>
            <a:ext cx="2304256" cy="11521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7349" y="1216175"/>
            <a:ext cx="2304256" cy="11521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082319" y="1197889"/>
            <a:ext cx="2304256" cy="11521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439146" y="633613"/>
            <a:ext cx="2304256" cy="115212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01807" y="2975592"/>
            <a:ext cx="217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3575" y="1445474"/>
            <a:ext cx="1907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0779" y="4597571"/>
            <a:ext cx="2226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санитарно-эпидемиологического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19347" y="917289"/>
            <a:ext cx="2093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труда и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ехника безопасности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4113" y="2891018"/>
            <a:ext cx="2226421" cy="116955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антитеррористической защищенности и противодействию терроризма и экстремизма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0705" y="3180811"/>
            <a:ext cx="1477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и ЧС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19347" y="5066929"/>
            <a:ext cx="2228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охраны образовательного учреждения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2323" y="1445474"/>
            <a:ext cx="159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безопасность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058" y="4521346"/>
            <a:ext cx="2239223" cy="106851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20875" y="4516995"/>
            <a:ext cx="2168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правилам безопасной жизнедеятельности</a:t>
            </a:r>
          </a:p>
        </p:txBody>
      </p:sp>
      <p:cxnSp>
        <p:nvCxnSpPr>
          <p:cNvPr id="22" name="Прямая со стрелкой 21"/>
          <p:cNvCxnSpPr>
            <a:stCxn id="4" idx="0"/>
          </p:cNvCxnSpPr>
          <p:nvPr/>
        </p:nvCxnSpPr>
        <p:spPr>
          <a:xfrm flipV="1">
            <a:off x="4601859" y="1794414"/>
            <a:ext cx="0" cy="1055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751748" y="2322342"/>
            <a:ext cx="371732" cy="5279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2959886" y="2322342"/>
            <a:ext cx="489845" cy="5279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776258" y="3406050"/>
            <a:ext cx="415603" cy="38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4" idx="1"/>
          </p:cNvCxnSpPr>
          <p:nvPr/>
        </p:nvCxnSpPr>
        <p:spPr>
          <a:xfrm flipH="1">
            <a:off x="2957647" y="3426335"/>
            <a:ext cx="4920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665994" y="4002399"/>
            <a:ext cx="14938" cy="938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5751748" y="4002399"/>
            <a:ext cx="492084" cy="469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2925395" y="4020870"/>
            <a:ext cx="488491" cy="5004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272808" cy="86409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Игра-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«Мир без террора»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ЕТСКИЙ САД\Desktop\ПАПКА 2022\Праздник 2022-2023\Квест-игра Мир без террора\IMG_20221031_0857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84784"/>
            <a:ext cx="4257692" cy="3196952"/>
          </a:xfrm>
          <a:prstGeom prst="rect">
            <a:avLst/>
          </a:prstGeom>
          <a:noFill/>
        </p:spPr>
      </p:pic>
      <p:pic>
        <p:nvPicPr>
          <p:cNvPr id="1027" name="Picture 3" descr="C:\Users\ДЕТСКИЙ САД\Desktop\ПАПКА 2022\Праздник 2022-2023\Квест-игра Мир без террора\IMG-20221031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708920"/>
            <a:ext cx="2937461" cy="33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4" descr="C:\Users\ДЕТСКИЙ САД\Desktop\ПАПКА  2023-2024\Мероприятия  2023-2024\Родит. собрание\IMG_20231103_150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7689" y="1916832"/>
            <a:ext cx="3227079" cy="3692874"/>
          </a:xfrm>
          <a:prstGeom prst="rect">
            <a:avLst/>
          </a:prstGeom>
          <a:noFill/>
        </p:spPr>
      </p:pic>
      <p:pic>
        <p:nvPicPr>
          <p:cNvPr id="8" name="Picture 3" descr="C:\Users\ДЕТСКИЙ САД\Desktop\ПАПКА 2022\Праздник 2022-2023\род.собрание\IMG_20221103_1141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t="12123"/>
          <a:stretch/>
        </p:blipFill>
        <p:spPr bwMode="auto">
          <a:xfrm>
            <a:off x="810441" y="1261403"/>
            <a:ext cx="4364302" cy="2876416"/>
          </a:xfrm>
          <a:prstGeom prst="rect">
            <a:avLst/>
          </a:prstGeom>
          <a:noFill/>
        </p:spPr>
      </p:pic>
      <p:pic>
        <p:nvPicPr>
          <p:cNvPr id="9" name="Picture 2" descr="C:\Users\ДЕТСКИЙ САД\Desktop\ПАПКА 2022\Праздник 2022-2023\род.собрание\IMG_20221103_113544.jpg"/>
          <p:cNvPicPr>
            <a:picLocks noChangeAspect="1" noChangeArrowheads="1"/>
          </p:cNvPicPr>
          <p:nvPr/>
        </p:nvPicPr>
        <p:blipFill rotWithShape="1">
          <a:blip r:embed="rId5" cstate="print"/>
          <a:srcRect l="11302" t="23679" r="24118"/>
          <a:stretch/>
        </p:blipFill>
        <p:spPr bwMode="auto">
          <a:xfrm>
            <a:off x="2594038" y="3848093"/>
            <a:ext cx="2880321" cy="2552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9035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97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мероприятия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224445"/>
            <a:ext cx="7643192" cy="5156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санитарно-эпидемиологического состояния.</a:t>
            </a:r>
          </a:p>
          <a:p>
            <a:pPr marL="0" indent="0" fontAlgn="base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соблюдение санитарных правил и выполнением санитарно-эпидемиологических мероприятий (проветривание комнат согласно графикам; включение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очистителя воздуха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обрабатывание всех поверхностей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 (Журнал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дезинфекции,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дезинсекции и дератизации)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плановые медицинские осмотры работников;</a:t>
            </a:r>
          </a:p>
          <a:p>
            <a:pPr marL="0" indent="0" fontAlgn="base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-периодические медосмотры детей; </a:t>
            </a:r>
          </a:p>
          <a:p>
            <a:pPr marL="0" indent="0" fontAlgn="base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-обучение работников обязательному санитарному минимуму;</a:t>
            </a:r>
          </a:p>
          <a:p>
            <a:pPr marL="0" indent="0" fontAlgn="base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-соблюдение питьевого режима;</a:t>
            </a:r>
          </a:p>
          <a:p>
            <a:pPr marL="0" indent="0" fontAlgn="base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-контроль за здоровьем работников (Журнал здоровья для работников, Журнал здоровья для воспитанников);</a:t>
            </a:r>
          </a:p>
          <a:p>
            <a:pPr marL="0" indent="0"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профилактике инфекционных заболеваний;</a:t>
            </a:r>
          </a:p>
          <a:p>
            <a:pPr marL="0" indent="0"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-контроль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санитарно-гигиеническим состоянием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спортивного зала, а также пищеблока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требованиями норм и правил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</a:t>
            </a:r>
          </a:p>
          <a:p>
            <a:pPr marL="0" indent="0" fontAlgn="base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25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836712"/>
            <a:ext cx="7344816" cy="5328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 обеспечение безопасности воспитанников, сотрудников в детском саду осуществляются следующие мероприятия</a:t>
            </a:r>
            <a:r>
              <a:rPr lang="ru-RU" sz="1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-разработан и согласован Паспорт безопасности;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-разработана Программа производственного контроля;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прохождение обучение ответственных работников по ГО и ЧС, пожарной безопасности, охране труда;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-ограждение территории по периметру забором;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поддержание в надлежащем состоянии путей эвакуации и запасных выходов, калиток;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-проводится постоянный  осмотр помещения, территории, проверка чердаков на посторонние предметы;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-проводится своевременная уборка территории и за ее пределами;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-осуществляется контроль технического состояния конструкций здания и систем жизнеобеспечения (водяного отопления, электрических сетей и т.п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-проводится проверка состояния наружного освещения;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-проводится проверка состояния противопожарной системы;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-проводятся тренировочные эвакуации;</a:t>
            </a:r>
          </a:p>
          <a:p>
            <a:pPr marL="0" indent="0"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887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/>
            </a:r>
            <a:br>
              <a:rPr lang="ru-RU" sz="3100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08410"/>
            <a:ext cx="75248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информационные стенды, стенды по охране труда, по безопасности, где размешенные инструкции и памятки, телефоны экстренных служб;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каждый сотрудник ознакомлен с должностной инструкцией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роспись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проводятся инструктажи;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 проведении массовых мероприятий издается приказ о назначении ответственных за здоровье детей;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контроль за безопасностью используемого в образовательном процессе оборудования, приборов, технических и наглядных средств обучения;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выполнение требования контрольно-надзорных органов по устранению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недостатков;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4507429"/>
            <a:ext cx="2628257" cy="1971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13" y="4507429"/>
            <a:ext cx="2918543" cy="2188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76" y="0"/>
            <a:ext cx="917557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751745"/>
            <a:ext cx="7715200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учебного года проводятся испытания спортивного оборудования, игровых модулей на территории и составляются акты-допуски на занятия в спортивном зале и спортивной площадке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охранно-пожарная сигнализация,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пожарной безопасности, в том числе обозначающие пути эвакуации и эвакуационные выходы, огнетушители</a:t>
            </a:r>
          </a:p>
          <a:p>
            <a:pPr>
              <a:buFontTx/>
              <a:buChar char="-"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36912"/>
            <a:ext cx="3099801" cy="2324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429000"/>
            <a:ext cx="1815666" cy="2420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20" y="2616316"/>
            <a:ext cx="1847804" cy="32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59" b="17210"/>
          <a:stretch/>
        </p:blipFill>
        <p:spPr>
          <a:xfrm>
            <a:off x="2843808" y="4725144"/>
            <a:ext cx="3627913" cy="1712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81" y="-13033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976" t="30724" r="26829" b="36544"/>
          <a:stretch/>
        </p:blipFill>
        <p:spPr>
          <a:xfrm>
            <a:off x="4277105" y="1069989"/>
            <a:ext cx="4721670" cy="3600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54" y="4158775"/>
            <a:ext cx="2880320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8564" r="728" b="28097"/>
          <a:stretch/>
        </p:blipFill>
        <p:spPr>
          <a:xfrm>
            <a:off x="1259632" y="1191106"/>
            <a:ext cx="4218208" cy="2691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03" y="3813131"/>
            <a:ext cx="3341179" cy="250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836712"/>
            <a:ext cx="6552728" cy="4525963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Все, что мы делаем, </a:t>
            </a:r>
          </a:p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мы делаем для тех, </a:t>
            </a:r>
          </a:p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кого любим – </a:t>
            </a:r>
          </a:p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для наших воспитанников.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E:\iqrkx-u8wx7m_1200x0_aybp2us9.jpg"/>
          <p:cNvPicPr>
            <a:picLocks noChangeAspect="1" noChangeArrowheads="1"/>
          </p:cNvPicPr>
          <p:nvPr/>
        </p:nvPicPr>
        <p:blipFill>
          <a:blip r:embed="rId3" cstate="print"/>
          <a:srcRect l="20676" t="3105" r="19365" b="3738"/>
          <a:stretch>
            <a:fillRect/>
          </a:stretch>
        </p:blipFill>
        <p:spPr bwMode="auto">
          <a:xfrm>
            <a:off x="3131840" y="3284984"/>
            <a:ext cx="2808312" cy="2905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6729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792088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Организационно-управленческие мероприятия</a:t>
            </a:r>
            <a:r>
              <a:rPr lang="ru-RU" sz="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15616" y="2924944"/>
            <a:ext cx="705678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Первичным этапом этой работы является анализ состояния безопасности и издание на его основе инструктивно-распорядительных документов. Далее осуществляется планирование и реализация мероприятий по предупреждению ситуаций, представляющих угрозу жизни и здоровью воспитанников и сотрудников ДОУ, а также контроль</a:t>
            </a:r>
            <a:r>
              <a:rPr lang="ru-RU" sz="16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выполнения инструктивно-распорядительных документов и иных нормативных правовых актов по обеспечению безопасности.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340768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следующие мероприятия:  организационно-управленческие; воспитательно-образовательные;  профилактические.</a:t>
            </a:r>
            <a:r>
              <a:rPr lang="ru-RU" sz="20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620688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обеспечению  безопасности  ДОУ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47874"/>
            <a:ext cx="8229600" cy="58092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ДОУ по безопасности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(охрана труда, техника безопасности)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970081"/>
            <a:ext cx="7344816" cy="4525963"/>
          </a:xfrm>
        </p:spPr>
        <p:txBody>
          <a:bodyPr>
            <a:noAutofit/>
          </a:bodyPr>
          <a:lstStyle/>
          <a:p>
            <a:pPr fontAlgn="base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о назначении ответственного, уполномоченного лица по охране труда;</a:t>
            </a:r>
          </a:p>
          <a:p>
            <a:pPr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о создании комиссии по охране труда;</a:t>
            </a:r>
          </a:p>
          <a:p>
            <a:pPr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-Должностная инструкция ответственного по охране труда;</a:t>
            </a:r>
          </a:p>
          <a:p>
            <a:pPr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-Программа первичного инструктажа по ОТ на рабочем месте педагогических работников;</a:t>
            </a:r>
          </a:p>
          <a:p>
            <a:pPr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-Программа вводного инструктажа по ОТ для работников;</a:t>
            </a:r>
          </a:p>
          <a:p>
            <a:pPr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-Инструкция по охране жизни и здоровья детей;</a:t>
            </a:r>
          </a:p>
          <a:p>
            <a:pPr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-Инструкции по охране труда на каждом рабочем месте;</a:t>
            </a:r>
          </a:p>
          <a:p>
            <a:pPr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-Инструкция по технике безопасности в игровой комнате;</a:t>
            </a:r>
          </a:p>
          <a:p>
            <a:pPr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-Инструкция по технике безопасности в спальной комнате.</a:t>
            </a:r>
          </a:p>
          <a:p>
            <a:pPr fontAlgn="base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71600" y="908720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об организации обучения и проверки знаний по охране труда;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Положение об охране жизни и здоровья обучающихся;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 расследовании и учете несчастных случаев на производстве;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об учете и расследовании микротравм;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 порядке проведения инструктажей по охране труда работников и воспитанников;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 порядке обеспечения работников специальной одеждой, обувью и другими СИЗ;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об организации обеспечения работников смывающими и (или) обезвреживающими средствами;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 комиссии по охране труда;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об уполномоченном лице по охране труда;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 запрете курения в зданиях и на прилегающих территории ДОУ;</a:t>
            </a:r>
          </a:p>
          <a:p>
            <a:pPr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о системе управления охраной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4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 по охране труда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484784"/>
            <a:ext cx="66247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осмотра и проверок технического состояния электроинструмента.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регистрации несчастных случаев.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регистрации инструктажа на рабочем месте.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регистрации вводного инструктажа.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микротравм и микроповреждений.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выдачи СИЗ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66"/>
          <a:stretch/>
        </p:blipFill>
        <p:spPr>
          <a:xfrm rot="785151">
            <a:off x="5443703" y="3511379"/>
            <a:ext cx="2151823" cy="2858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86"/>
          <a:stretch/>
        </p:blipFill>
        <p:spPr>
          <a:xfrm>
            <a:off x="3398842" y="3568083"/>
            <a:ext cx="2058283" cy="2744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СИЗ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28" r="5224" b="1317"/>
          <a:stretch/>
        </p:blipFill>
        <p:spPr>
          <a:xfrm rot="16200000">
            <a:off x="2744810" y="863702"/>
            <a:ext cx="1873397" cy="253949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3814">
            <a:off x="5962340" y="547117"/>
            <a:ext cx="2132373" cy="2843164"/>
          </a:xfrm>
        </p:spPr>
      </p:pic>
      <p:sp>
        <p:nvSpPr>
          <p:cNvPr id="7" name="Прямоугольник 6"/>
          <p:cNvSpPr/>
          <p:nvPr/>
        </p:nvSpPr>
        <p:spPr>
          <a:xfrm>
            <a:off x="1115616" y="3356992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смывающих средств</a:t>
            </a:r>
            <a:endParaRPr lang="ru-RU" sz="2800" dirty="0"/>
          </a:p>
        </p:txBody>
      </p:sp>
      <p:pic>
        <p:nvPicPr>
          <p:cNvPr id="8" name="Picture 1" descr="F:\л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3789040"/>
            <a:ext cx="1758728" cy="2437731"/>
          </a:xfrm>
          <a:prstGeom prst="rect">
            <a:avLst/>
          </a:prstGeom>
          <a:noFill/>
        </p:spPr>
      </p:pic>
      <p:pic>
        <p:nvPicPr>
          <p:cNvPr id="9" name="Picture 2" descr="F:\л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3861048"/>
            <a:ext cx="1743065" cy="241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37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666633432_59-zefirka-club-p-fon-obzh-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4" y="31264"/>
            <a:ext cx="9160257" cy="68267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582" y="4572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ДОУ по 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пожарной безопасности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600200"/>
            <a:ext cx="7355160" cy="48245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о назначении ответственного за пожарную безопасность;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о назначении ответственных лиц за обеспечение пожарной безопасности в ДОУ;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о запрете курения в здании и на территории детского сада;</a:t>
            </a:r>
          </a:p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об обеспечении пожарной безопасности для детского сада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-Программа вводного противопожарного инструктажа;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-Программа первичного противопожарного инструктажа;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-Программа инструктажа работников ДОУ по действию в чрезвычайных ситуациях;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-Инструкция о мерах пожарной безопасности; 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-Инструкция о действиях персонала при эвакуации в случае возникновения пожара;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-Планы-схемы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эвакуации воспитанников и сотрудников; 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-Планы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эвакуации людей при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пожаре; 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-Журнал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учета проведения тренировок по эвакуации на случай пожара для детского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-Журнал учета противопожарного инструктажа; 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-План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противопожарных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/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/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1227</Words>
  <Application>Microsoft Office PowerPoint</Application>
  <PresentationFormat>Экран (4:3)</PresentationFormat>
  <Paragraphs>200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Муниципальное казенное дошкольное образовательное учреждение детский сад с.Преображенка</vt:lpstr>
      <vt:lpstr>Слайд 2</vt:lpstr>
      <vt:lpstr>Слайд 3</vt:lpstr>
      <vt:lpstr>Организационно-управленческие мероприятия </vt:lpstr>
      <vt:lpstr>Документы ДОУ по безопасности  (охрана труда, техника безопасности) </vt:lpstr>
      <vt:lpstr>Слайд 6</vt:lpstr>
      <vt:lpstr>Журналы по охране труда</vt:lpstr>
      <vt:lpstr>Выдача СИЗ</vt:lpstr>
      <vt:lpstr>Документы ДОУ по  пожарной безопасности</vt:lpstr>
      <vt:lpstr>Проведение тренировочной эвакуации </vt:lpstr>
      <vt:lpstr>Документы по антитеррористической защищенности</vt:lpstr>
      <vt:lpstr>Инструкции и журналы</vt:lpstr>
      <vt:lpstr>Воспитательно-образовательные мероприятия </vt:lpstr>
      <vt:lpstr>Выставка рисунков  «Безопасная дорога»</vt:lpstr>
      <vt:lpstr>Выставка семейных рисунков по  пожарной безопасности  «Хорошо-плохо»</vt:lpstr>
      <vt:lpstr>Соревнование «Школа безопасности»</vt:lpstr>
      <vt:lpstr>Познавательно-игровой досуг «Путешествие в страну Безопасности»</vt:lpstr>
      <vt:lpstr>Беседа «Правила поведения дома»</vt:lpstr>
      <vt:lpstr>День пешехода</vt:lpstr>
      <vt:lpstr>День безопасности</vt:lpstr>
      <vt:lpstr>Слайд 21</vt:lpstr>
      <vt:lpstr>Неделя безопасности</vt:lpstr>
      <vt:lpstr>Неделя безопасности  дорожного движения</vt:lpstr>
      <vt:lpstr>Слайд 24</vt:lpstr>
      <vt:lpstr>Слайд 25</vt:lpstr>
      <vt:lpstr>Пятиминутка  «Светоотражающие элементы» </vt:lpstr>
      <vt:lpstr>Профилактические занятия  по   безопасности </vt:lpstr>
      <vt:lpstr>Дидактическая игра  «Правила дорожного движения</vt:lpstr>
      <vt:lpstr>Слайд 29</vt:lpstr>
      <vt:lpstr>Игра-квест «Мир без террора»</vt:lpstr>
      <vt:lpstr>Родительские собрания</vt:lpstr>
      <vt:lpstr>Профилактические мероприятия </vt:lpstr>
      <vt:lpstr>Слайд 33</vt:lpstr>
      <vt:lpstr>  </vt:lpstr>
      <vt:lpstr>Слайд 35</vt:lpstr>
      <vt:lpstr>Доступная среда</vt:lpstr>
      <vt:lpstr>Слайд 37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</dc:creator>
  <cp:lastModifiedBy>ДЕТСКИЙ САД</cp:lastModifiedBy>
  <cp:revision>139</cp:revision>
  <dcterms:created xsi:type="dcterms:W3CDTF">2024-02-13T08:54:57Z</dcterms:created>
  <dcterms:modified xsi:type="dcterms:W3CDTF">2024-03-26T07:13:18Z</dcterms:modified>
</cp:coreProperties>
</file>